
<file path=[Content_Types].xml><?xml version="1.0" encoding="utf-8"?>
<Types xmlns="http://schemas.openxmlformats.org/package/2006/content-types">
  <Default Extension="jpg" ContentType="image/jpeg"/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71dc650471984894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3"/>
    <p:sldMasterId id="2147483697" r:id="rId4"/>
    <p:sldMasterId id="2147483698" r:id="rId5"/>
    <p:sldMasterId id="214748369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7bdd75c91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bdd75c91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caba1471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27caba1471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7caba1471_48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7caba1471_48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901a5d332_17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901a5d332_17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901a5d332_59_6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2901a5d332_59_6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01a5d332_17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01a5d332_17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901a5d332_59_6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2901a5d332_59_6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01a5d332_59_6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01a5d332_59_6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01a5d332_59_6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2901a5d332_59_6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01a5d332_59_6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g2901a5d332_59_6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dd75c91_0_1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7bdd75c91_0_1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7caba1471_8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7caba1471_8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7caba1471_8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7caba1471_8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7bdd75c91_0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27bdd75c91_0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dd75c91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dd75c91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901a5d332_174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2901a5d332_174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7bdd75c91_0_1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g27bdd75c91_0_1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7bdd75c91_0_1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7bdd75c91_0_1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7bf3c45f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7bf3c45f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f3c45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7bf3c45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a7a093ee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a7a093ee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bdd75c91_0_1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1" name="Google Shape;481;g27bdd75c91_0_1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7bdd75c91_0_1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27bdd75c91_0_1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2901a5d332_59_6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g2901a5d332_59_6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7bdd75c91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7bdd75c91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91_0_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91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caba1471_4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7caba1471_4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7bdd75c91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g27bdd75c91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dd75c91_0_4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g27bdd75c91_0_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01a5d332_174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2901a5d332_174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9" name="Google Shape;179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8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7" name="Google Shape;187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9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0" name="Google Shape;190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50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3" name="Google Shape;193;p50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4" name="Google Shape;194;p50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99" name="Google Shape;199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2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228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393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55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41300" lvl="3" marL="736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9017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1066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12319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1397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15621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vdumoulin/conv_arithmetic" TargetMode="External"/><Relationship Id="rId4" Type="http://schemas.openxmlformats.org/officeDocument/2006/relationships/image" Target="../media/image32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ireneli.eu/2016/02/03/deep-learning-05-talk-about-convolutional-neural-network%EF%BC%88cnn%EF%BC%89/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://parse.ele.tue.nl/cluster/2/CNNArchitecture.jp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ireneli.eu/2016/02/03/deep-learning-05-talk-about-convolutional-neural-network%EF%BC%88cnn%EF%BC%89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Relationship Id="rId4" Type="http://schemas.openxmlformats.org/officeDocument/2006/relationships/hyperlink" Target="https://github.com/vdumoulin/conv_arithmetic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6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07" name="Google Shape;2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08" name="Google Shape;208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0" name="Google Shape;210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53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12" name="Google Shape;212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803" id="313" name="Google Shape;313;p62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808" id="314" name="Google Shape;314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62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316" name="Google Shape;316;p62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317" name="Google Shape;317;p62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318" name="Google Shape;318;p62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19" name="Google Shape;319;p62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20" name="Google Shape;320;p62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21" name="Google Shape;321;p62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22" name="Google Shape;322;p62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23" name="Google Shape;323;p62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24" name="Google Shape;324;p62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819" id="325" name="Google Shape;325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 rot="-482792">
            <a:off x="1843979" y="6814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7" name="Google Shape;327;p62"/>
          <p:cNvSpPr txBox="1"/>
          <p:nvPr/>
        </p:nvSpPr>
        <p:spPr>
          <a:xfrm rot="-482792">
            <a:off x="1843979" y="17482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sp>
        <p:nvSpPr>
          <p:cNvPr id="328" name="Google Shape;328;p62"/>
          <p:cNvSpPr txBox="1"/>
          <p:nvPr/>
        </p:nvSpPr>
        <p:spPr>
          <a:xfrm rot="-482792">
            <a:off x="1843979" y="28150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29" name="Google Shape;329;p62"/>
          <p:cNvGrpSpPr/>
          <p:nvPr/>
        </p:nvGrpSpPr>
        <p:grpSpPr>
          <a:xfrm>
            <a:off x="838386" y="3764239"/>
            <a:ext cx="1407950" cy="1493438"/>
            <a:chOff x="-1" y="0"/>
            <a:chExt cx="3754534" cy="3982500"/>
          </a:xfrm>
        </p:grpSpPr>
        <p:sp>
          <p:nvSpPr>
            <p:cNvPr id="330" name="Google Shape;330;p62"/>
            <p:cNvSpPr txBox="1"/>
            <p:nvPr/>
          </p:nvSpPr>
          <p:spPr>
            <a:xfrm rot="-482792">
              <a:off x="115881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1" name="Google Shape;331;p62"/>
            <p:cNvSpPr txBox="1"/>
            <p:nvPr/>
          </p:nvSpPr>
          <p:spPr>
            <a:xfrm rot="-482792">
              <a:off x="1074481" y="1069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  <p:sp>
          <p:nvSpPr>
            <p:cNvPr id="332" name="Google Shape;332;p62"/>
            <p:cNvSpPr txBox="1"/>
            <p:nvPr/>
          </p:nvSpPr>
          <p:spPr>
            <a:xfrm rot="-482792">
              <a:off x="2009815" y="1052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endParaRPr sz="500"/>
            </a:p>
          </p:txBody>
        </p:sp>
      </p:grpSp>
      <p:sp>
        <p:nvSpPr>
          <p:cNvPr id="333" name="Google Shape;333;p62"/>
          <p:cNvSpPr txBox="1"/>
          <p:nvPr/>
        </p:nvSpPr>
        <p:spPr>
          <a:xfrm rot="-482792">
            <a:off x="1920179" y="3424690"/>
            <a:ext cx="610814" cy="6638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5818E"/>
              </a:buClr>
              <a:buFont typeface="Consolas"/>
              <a:buNone/>
            </a:pPr>
            <a:r>
              <a:rPr b="0" i="0" lang="en" sz="3200" u="none" cap="none" strike="noStrike">
                <a:solidFill>
                  <a:srgbClr val="45818E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500"/>
          </a:p>
        </p:txBody>
      </p:sp>
      <p:grpSp>
        <p:nvGrpSpPr>
          <p:cNvPr id="334" name="Google Shape;334;p62"/>
          <p:cNvGrpSpPr/>
          <p:nvPr/>
        </p:nvGrpSpPr>
        <p:grpSpPr>
          <a:xfrm>
            <a:off x="7866050" y="3789050"/>
            <a:ext cx="311738" cy="516263"/>
            <a:chOff x="0" y="0"/>
            <a:chExt cx="831300" cy="1376700"/>
          </a:xfrm>
        </p:grpSpPr>
        <p:sp>
          <p:nvSpPr>
            <p:cNvPr id="335" name="Google Shape;335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grpSp>
        <p:nvGrpSpPr>
          <p:cNvPr id="337" name="Google Shape;337;p62"/>
          <p:cNvGrpSpPr/>
          <p:nvPr/>
        </p:nvGrpSpPr>
        <p:grpSpPr>
          <a:xfrm>
            <a:off x="8295551" y="2426700"/>
            <a:ext cx="311738" cy="516263"/>
            <a:chOff x="0" y="0"/>
            <a:chExt cx="831300" cy="1376700"/>
          </a:xfrm>
        </p:grpSpPr>
        <p:sp>
          <p:nvSpPr>
            <p:cNvPr id="338" name="Google Shape;338;p62"/>
            <p:cNvSpPr/>
            <p:nvPr/>
          </p:nvSpPr>
          <p:spPr>
            <a:xfrm>
              <a:off x="0" y="0"/>
              <a:ext cx="831300" cy="98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45725" lIns="45725" spcFirstLastPara="1" rIns="45725" wrap="square" tIns="457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62"/>
            <p:cNvSpPr txBox="1"/>
            <p:nvPr/>
          </p:nvSpPr>
          <p:spPr>
            <a:xfrm>
              <a:off x="0" y="0"/>
              <a:ext cx="831300" cy="13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Consolas"/>
                <a:buNone/>
              </a:pPr>
              <a:r>
                <a:rPr b="0" i="0" lang="en" sz="2200" u="none" cap="none" strike="noStrike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</p:grpSp>
      <p:sp>
        <p:nvSpPr>
          <p:cNvPr id="340" name="Google Shape;340;p62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Wi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h </a:t>
            </a:r>
            <a:r>
              <a:rPr lang="en" sz="1400">
                <a:latin typeface="Consolas"/>
                <a:ea typeface="Consolas"/>
                <a:cs typeface="Consolas"/>
                <a:sym typeface="Consolas"/>
              </a:rPr>
              <a:t>p</a:t>
            </a: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adding</a:t>
            </a:r>
            <a:endParaRPr/>
          </a:p>
        </p:txBody>
      </p:sp>
      <p:sp>
        <p:nvSpPr>
          <p:cNvPr id="341" name="Google Shape;341;p62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342" name="Google Shape;342;p62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343" name="Google Shape;343;p62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344" name="Google Shape;344;p62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padding</a:t>
            </a:r>
            <a:r>
              <a:rPr lang="en"/>
              <a:t> in Action</a:t>
            </a:r>
            <a:endParaRPr/>
          </a:p>
        </p:txBody>
      </p:sp>
      <p:sp>
        <p:nvSpPr>
          <p:cNvPr id="350" name="Google Shape;350;p6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1" name="Google Shape;35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433398"/>
            <a:ext cx="7620000" cy="282892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6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with stride in Action</a:t>
            </a:r>
            <a:endParaRPr/>
          </a:p>
        </p:txBody>
      </p:sp>
      <p:sp>
        <p:nvSpPr>
          <p:cNvPr id="357" name="Google Shape;357;p6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358" name="Google Shape;35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0725" y="1296298"/>
            <a:ext cx="7620000" cy="3067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9" name="Google Shape;359;p64"/>
          <p:cNvSpPr/>
          <p:nvPr/>
        </p:nvSpPr>
        <p:spPr>
          <a:xfrm>
            <a:off x="7028275" y="1007925"/>
            <a:ext cx="2787900" cy="365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961" y="0"/>
            <a:ext cx="916096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"/>
            <a:ext cx="9144000" cy="5067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" y="-6125"/>
            <a:ext cx="918005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900"/>
            <a:ext cx="9144000" cy="5125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8597"/>
            <a:ext cx="9201576" cy="5162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5" y="38450"/>
            <a:ext cx="9170501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2" y="70700"/>
            <a:ext cx="917052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4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18" name="Google Shape;218;p54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19" name="Google Shape;21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2"/>
          <p:cNvSpPr txBox="1"/>
          <p:nvPr>
            <p:ph type="title"/>
          </p:nvPr>
        </p:nvSpPr>
        <p:spPr>
          <a:xfrm>
            <a:off x="-8250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Max pooling </a:t>
            </a:r>
            <a:endParaRPr/>
          </a:p>
        </p:txBody>
      </p:sp>
      <p:pic>
        <p:nvPicPr>
          <p:cNvPr descr="Shape 733" id="400" name="Google Shape;400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9975" y="1404106"/>
            <a:ext cx="1212121" cy="32539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4" id="401" name="Google Shape;401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4837" y="2487261"/>
            <a:ext cx="1215233" cy="477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35" id="402" name="Google Shape;402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42276" y="1683750"/>
            <a:ext cx="5312096" cy="2449588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2"/>
          <p:cNvSpPr/>
          <p:nvPr/>
        </p:nvSpPr>
        <p:spPr>
          <a:xfrm>
            <a:off x="3733800" y="3743325"/>
            <a:ext cx="3129900" cy="1285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4" name="Google Shape;404;p72"/>
          <p:cNvSpPr/>
          <p:nvPr/>
        </p:nvSpPr>
        <p:spPr>
          <a:xfrm>
            <a:off x="3667125" y="1828800"/>
            <a:ext cx="430200" cy="208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73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Pooling in Action</a:t>
            </a:r>
            <a:endParaRPr/>
          </a:p>
        </p:txBody>
      </p:sp>
      <p:sp>
        <p:nvSpPr>
          <p:cNvPr id="410" name="Google Shape;410;p73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1" name="Google Shape;41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438" y="1282850"/>
            <a:ext cx="5225224" cy="29849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74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Avg Pooling</a:t>
            </a:r>
            <a:r>
              <a:rPr lang="en"/>
              <a:t> in Action</a:t>
            </a:r>
            <a:endParaRPr/>
          </a:p>
        </p:txBody>
      </p:sp>
      <p:sp>
        <p:nvSpPr>
          <p:cNvPr id="417" name="Google Shape;417;p74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pic>
        <p:nvPicPr>
          <p:cNvPr id="418" name="Google Shape;41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301" y="1322550"/>
            <a:ext cx="5181400" cy="2933975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5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424" name="Google Shape;424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75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Locally Connected Features</a:t>
            </a:r>
            <a:endParaRPr/>
          </a:p>
        </p:txBody>
      </p:sp>
      <p:sp>
        <p:nvSpPr>
          <p:cNvPr id="431" name="Google Shape;431;p76"/>
          <p:cNvSpPr txBox="1"/>
          <p:nvPr/>
        </p:nvSpPr>
        <p:spPr>
          <a:xfrm>
            <a:off x="929926" y="4881575"/>
            <a:ext cx="82059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pic>
        <p:nvPicPr>
          <p:cNvPr descr="Image" id="432" name="Google Shape;432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0792" y="1393031"/>
            <a:ext cx="8124190" cy="30527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38" name="Google Shape;43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9" name="Google Shape;439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8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Shape 920" id="445" name="Google Shape;445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0845" y="1377463"/>
            <a:ext cx="5705671" cy="2387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6" name="Google Shape;446;p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475" y="2114346"/>
            <a:ext cx="1224598" cy="1218183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78"/>
          <p:cNvSpPr/>
          <p:nvPr/>
        </p:nvSpPr>
        <p:spPr>
          <a:xfrm>
            <a:off x="2083235" y="3753744"/>
            <a:ext cx="1572600" cy="966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torch.nn.Conv2d (in_channels,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out_channels, 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kernel_siz)</a:t>
            </a:r>
            <a:endParaRPr sz="500"/>
          </a:p>
        </p:txBody>
      </p:sp>
      <p:sp>
        <p:nvSpPr>
          <p:cNvPr id="448" name="Google Shape;448;p78"/>
          <p:cNvSpPr txBox="1"/>
          <p:nvPr/>
        </p:nvSpPr>
        <p:spPr>
          <a:xfrm>
            <a:off x="2089227" y="4764286"/>
            <a:ext cx="41049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78"/>
          <p:cNvSpPr/>
          <p:nvPr/>
        </p:nvSpPr>
        <p:spPr>
          <a:xfrm>
            <a:off x="4283510" y="3585122"/>
            <a:ext cx="1389600" cy="773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nn.MaxPool2d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(kernel_size)</a:t>
            </a:r>
            <a:endParaRPr sz="500"/>
          </a:p>
        </p:txBody>
      </p:sp>
      <p:sp>
        <p:nvSpPr>
          <p:cNvPr id="450" name="Google Shape;450;p78"/>
          <p:cNvSpPr txBox="1"/>
          <p:nvPr/>
        </p:nvSpPr>
        <p:spPr>
          <a:xfrm>
            <a:off x="4284739" y="4394211"/>
            <a:ext cx="2361600" cy="24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1" name="Google Shape;451;p78"/>
          <p:cNvSpPr txBox="1"/>
          <p:nvPr/>
        </p:nvSpPr>
        <p:spPr>
          <a:xfrm>
            <a:off x="6370714" y="1136661"/>
            <a:ext cx="2637000" cy="244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2" name="Google Shape;452;p78"/>
          <p:cNvSpPr/>
          <p:nvPr/>
        </p:nvSpPr>
        <p:spPr>
          <a:xfrm>
            <a:off x="6788138" y="1420751"/>
            <a:ext cx="894600" cy="5472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9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58" name="Google Shape;458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59" name="Google Shape;459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79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0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66" name="Google Shape;46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67" name="Google Shape;46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80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69" name="Google Shape;469;p80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1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???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1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75" name="Google Shape;47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920" id="476" name="Google Shape;476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81"/>
          <p:cNvSpPr txBox="1"/>
          <p:nvPr/>
        </p:nvSpPr>
        <p:spPr>
          <a:xfrm>
            <a:off x="351978" y="4783336"/>
            <a:ext cx="5745000" cy="2487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RuntimeError: size mismatch, m1: [64 x </a:t>
            </a:r>
            <a:r>
              <a:rPr b="1" i="0" lang="en" sz="1200" u="none" cap="none" strike="noStrike">
                <a:solidFill>
                  <a:srgbClr val="000000"/>
                </a:solidFill>
              </a:rPr>
              <a:t>320</a:t>
            </a: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], m2: [100 x 10] </a:t>
            </a:r>
            <a:endParaRPr sz="500"/>
          </a:p>
        </p:txBody>
      </p:sp>
      <p:sp>
        <p:nvSpPr>
          <p:cNvPr id="478" name="Google Shape;478;p81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4" name="Google Shape;22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5" name="Google Shape;22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27" name="Google Shape;22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55"/>
          <p:cNvSpPr txBox="1"/>
          <p:nvPr/>
        </p:nvSpPr>
        <p:spPr>
          <a:xfrm>
            <a:off x="1940850" y="1871100"/>
            <a:ext cx="52623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 Basic CNN</a:t>
            </a:r>
            <a:endParaRPr sz="500"/>
          </a:p>
        </p:txBody>
      </p:sp>
      <p:sp>
        <p:nvSpPr>
          <p:cNvPr id="229" name="Google Shape;22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2"/>
          <p:cNvSpPr txBox="1"/>
          <p:nvPr>
            <p:ph type="title"/>
          </p:nvPr>
        </p:nvSpPr>
        <p:spPr>
          <a:xfrm>
            <a:off x="386259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CNN</a:t>
            </a:r>
            <a:endParaRPr/>
          </a:p>
        </p:txBody>
      </p:sp>
      <p:pic>
        <p:nvPicPr>
          <p:cNvPr descr="Image" id="484" name="Google Shape;484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82"/>
          <p:cNvSpPr txBox="1"/>
          <p:nvPr/>
        </p:nvSpPr>
        <p:spPr>
          <a:xfrm>
            <a:off x="141898" y="1573388"/>
            <a:ext cx="5013000" cy="29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lang="en" sz="1800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# 320 -&gt; 10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b="1"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b="1"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Shape 920" id="486" name="Google Shape;4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9645" y="143950"/>
            <a:ext cx="2803016" cy="117279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82"/>
          <p:cNvSpPr txBox="1"/>
          <p:nvPr/>
        </p:nvSpPr>
        <p:spPr>
          <a:xfrm>
            <a:off x="5084925" y="1503925"/>
            <a:ext cx="4005900" cy="34059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0.108415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0.140700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0.090830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0.031640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0.014934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0.090210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0.074975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0.058671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0.023464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0.018025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0.098865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0.013985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0.070476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0.065411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0.028783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0.008333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0.020412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0.036749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0.163087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0.117539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0.032256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0.026360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0.0483, Accuracy: 9846/10000 </a:t>
            </a:r>
            <a:r>
              <a:rPr b="1" i="0" lang="en" sz="11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(98%)</a:t>
            </a:r>
            <a:endParaRPr sz="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10-1: Implement CNN</a:t>
            </a:r>
            <a:r>
              <a:rPr lang="en"/>
              <a:t>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more layers </a:t>
            </a:r>
            <a:endParaRPr/>
          </a:p>
        </p:txBody>
      </p:sp>
      <p:pic>
        <p:nvPicPr>
          <p:cNvPr descr="Shape 969" id="493" name="Google Shape;493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98" name="Google Shape;498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99" name="Google Shape;499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84"/>
          <p:cNvSpPr txBox="1"/>
          <p:nvPr/>
        </p:nvSpPr>
        <p:spPr>
          <a:xfrm>
            <a:off x="5292225" y="2022450"/>
            <a:ext cx="35124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11: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Advanced 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CNN</a:t>
            </a:r>
            <a:endParaRPr/>
          </a:p>
        </p:txBody>
      </p:sp>
      <p:pic>
        <p:nvPicPr>
          <p:cNvPr descr="Shape 719" id="235" name="Google Shape;235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813" y="1275930"/>
            <a:ext cx="7876985" cy="30440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56"/>
          <p:cNvSpPr txBox="1"/>
          <p:nvPr/>
        </p:nvSpPr>
        <p:spPr>
          <a:xfrm>
            <a:off x="4014175" y="4754707"/>
            <a:ext cx="49344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7A7"/>
              </a:buClr>
              <a:buFont typeface="Helvetica Neue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http://parse.ele.tue.nl/cluster/2/CNNArchitecture.jpg</a:t>
            </a:r>
            <a:r>
              <a:rPr b="0" i="0" lang="en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358" y="247082"/>
            <a:ext cx="9120267" cy="4897147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7"/>
          <p:cNvSpPr txBox="1"/>
          <p:nvPr/>
        </p:nvSpPr>
        <p:spPr>
          <a:xfrm>
            <a:off x="1010575" y="4881575"/>
            <a:ext cx="8125200" cy="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1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https://ireneli.eu/2016/02/03/deep-learning-05-talk-about-convolutional-neural-network%EF%BC%88cnn%EF%BC%89/</a:t>
            </a:r>
            <a:r>
              <a:rPr b="1" i="0" lang="en" sz="1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8"/>
          <p:cNvSpPr txBox="1"/>
          <p:nvPr>
            <p:ph type="title"/>
          </p:nvPr>
        </p:nvSpPr>
        <p:spPr>
          <a:xfrm>
            <a:off x="-8200" y="133948"/>
            <a:ext cx="9160500" cy="880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Convolution in Action</a:t>
            </a:r>
            <a:endParaRPr/>
          </a:p>
        </p:txBody>
      </p:sp>
      <p:pic>
        <p:nvPicPr>
          <p:cNvPr id="248" name="Google Shape;24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350" y="1168725"/>
            <a:ext cx="3213300" cy="3652603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9" name="Google Shape;249;p58"/>
          <p:cNvSpPr txBox="1"/>
          <p:nvPr/>
        </p:nvSpPr>
        <p:spPr>
          <a:xfrm>
            <a:off x="6083050" y="4786800"/>
            <a:ext cx="32133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https://github.com/vdumoulin/conv_arithmetic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5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2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Stride: 1x1</a:t>
            </a:r>
            <a:endParaRPr/>
          </a:p>
        </p:txBody>
      </p:sp>
      <p:pic>
        <p:nvPicPr>
          <p:cNvPr descr="Shape 741" id="255" name="Google Shape;2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72145"/>
            <a:ext cx="4654550" cy="3400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hape 742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8427" y="1465920"/>
            <a:ext cx="1795881" cy="34063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 txBox="1"/>
          <p:nvPr/>
        </p:nvSpPr>
        <p:spPr>
          <a:xfrm>
            <a:off x="3045025" y="1625275"/>
            <a:ext cx="1345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3x3x1</a:t>
            </a:r>
            <a:endParaRPr sz="500"/>
          </a:p>
        </p:txBody>
      </p:sp>
      <p:sp>
        <p:nvSpPr>
          <p:cNvPr id="258" name="Google Shape;258;p59"/>
          <p:cNvSpPr txBox="1"/>
          <p:nvPr/>
        </p:nvSpPr>
        <p:spPr>
          <a:xfrm>
            <a:off x="2864575" y="1982125"/>
            <a:ext cx="18588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2x2x1 filter</a:t>
            </a:r>
            <a:endParaRPr sz="500"/>
          </a:p>
        </p:txBody>
      </p:sp>
      <p:pic>
        <p:nvPicPr>
          <p:cNvPr descr="Shape 745" id="259" name="Google Shape;259;p5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48500" y="1574570"/>
            <a:ext cx="1858677" cy="42088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59"/>
          <p:cNvSpPr/>
          <p:nvPr/>
        </p:nvSpPr>
        <p:spPr>
          <a:xfrm>
            <a:off x="4417100" y="1593350"/>
            <a:ext cx="531000" cy="48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25" lIns="45725" spcFirstLastPara="1" rIns="45725" wrap="square" tIns="457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65" name="Google Shape;265;p60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67" name="Google Shape;267;p60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68" name="Google Shape;268;p60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69" name="Google Shape;269;p60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70" name="Google Shape;270;p60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71" name="Google Shape;271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60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73" name="Google Shape;273;p60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74" name="Google Shape;274;p60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75" name="Google Shape;275;p60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276" name="Google Shape;276;p60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277" name="Google Shape;277;p60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278" name="Google Shape;278;p60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279" name="Google Shape;279;p60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280" name="Google Shape;280;p60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281" name="Google Shape;281;p60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282" name="Google Shape;282;p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8372" y="252444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757" id="289" name="Google Shape;289;p61"/>
          <p:cNvPicPr preferRelativeResize="0"/>
          <p:nvPr/>
        </p:nvPicPr>
        <p:blipFill rotWithShape="1">
          <a:blip r:embed="rId3">
            <a:alphaModFix amt="44000"/>
          </a:blip>
          <a:srcRect b="0" l="0" r="0" t="0"/>
          <a:stretch/>
        </p:blipFill>
        <p:spPr>
          <a:xfrm>
            <a:off x="3250050" y="1677225"/>
            <a:ext cx="1145903" cy="275493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61"/>
          <p:cNvSpPr txBox="1"/>
          <p:nvPr>
            <p:ph type="title"/>
          </p:nvPr>
        </p:nvSpPr>
        <p:spPr>
          <a:xfrm>
            <a:off x="-8188" y="-3232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Simple convolution layer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onsolas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Image: 1,3,3,1 image, Filter: 2,2,1,1, Stride: 1x1, No Padding</a:t>
            </a:r>
            <a:endParaRPr/>
          </a:p>
        </p:txBody>
      </p:sp>
      <p:sp>
        <p:nvSpPr>
          <p:cNvPr id="291" name="Google Shape;291;p61"/>
          <p:cNvSpPr txBox="1"/>
          <p:nvPr/>
        </p:nvSpPr>
        <p:spPr>
          <a:xfrm rot="-2700000">
            <a:off x="3482280" y="2426639"/>
            <a:ext cx="610940" cy="6639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sz="2000"/>
          </a:p>
        </p:txBody>
      </p:sp>
      <p:sp>
        <p:nvSpPr>
          <p:cNvPr id="292" name="Google Shape;292;p61"/>
          <p:cNvSpPr txBox="1"/>
          <p:nvPr/>
        </p:nvSpPr>
        <p:spPr>
          <a:xfrm rot="-2966486">
            <a:off x="3863245" y="1969514"/>
            <a:ext cx="610865" cy="663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endParaRPr sz="2000"/>
          </a:p>
        </p:txBody>
      </p:sp>
      <p:sp>
        <p:nvSpPr>
          <p:cNvPr id="293" name="Google Shape;293;p61"/>
          <p:cNvSpPr txBox="1"/>
          <p:nvPr/>
        </p:nvSpPr>
        <p:spPr>
          <a:xfrm rot="-3145267">
            <a:off x="3482267" y="3486375"/>
            <a:ext cx="610967" cy="6640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0.3</a:t>
            </a:r>
            <a:endParaRPr sz="2000"/>
          </a:p>
        </p:txBody>
      </p:sp>
      <p:sp>
        <p:nvSpPr>
          <p:cNvPr id="294" name="Google Shape;294;p61"/>
          <p:cNvSpPr txBox="1"/>
          <p:nvPr/>
        </p:nvSpPr>
        <p:spPr>
          <a:xfrm rot="-3006045">
            <a:off x="3939508" y="3029211"/>
            <a:ext cx="610814" cy="6640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Font typeface="Consolas"/>
              <a:buNone/>
            </a:pPr>
            <a:r>
              <a:rPr lang="en" sz="2000">
                <a:solidFill>
                  <a:srgbClr val="B45F06"/>
                </a:solidFill>
                <a:latin typeface="Consolas"/>
                <a:ea typeface="Consolas"/>
                <a:cs typeface="Consolas"/>
                <a:sym typeface="Consolas"/>
              </a:rPr>
              <a:t>0.4</a:t>
            </a:r>
            <a:endParaRPr sz="2000"/>
          </a:p>
        </p:txBody>
      </p:sp>
      <p:pic>
        <p:nvPicPr>
          <p:cNvPr descr="Shape 763" id="295" name="Google Shape;29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299" y="749200"/>
            <a:ext cx="1541035" cy="428996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6" name="Google Shape;296;p61"/>
          <p:cNvGrpSpPr/>
          <p:nvPr/>
        </p:nvGrpSpPr>
        <p:grpSpPr>
          <a:xfrm>
            <a:off x="762186" y="981889"/>
            <a:ext cx="1419000" cy="3589988"/>
            <a:chOff x="-1" y="0"/>
            <a:chExt cx="3784000" cy="9573301"/>
          </a:xfrm>
        </p:grpSpPr>
        <p:sp>
          <p:nvSpPr>
            <p:cNvPr id="297" name="Google Shape;297;p61"/>
            <p:cNvSpPr txBox="1"/>
            <p:nvPr/>
          </p:nvSpPr>
          <p:spPr>
            <a:xfrm rot="-482792">
              <a:off x="145348" y="2106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 sz="500"/>
            </a:p>
          </p:txBody>
        </p:sp>
        <p:sp>
          <p:nvSpPr>
            <p:cNvPr id="298" name="Google Shape;298;p61"/>
            <p:cNvSpPr txBox="1"/>
            <p:nvPr/>
          </p:nvSpPr>
          <p:spPr>
            <a:xfrm rot="-482792">
              <a:off x="1103948" y="10696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 sz="500"/>
            </a:p>
          </p:txBody>
        </p:sp>
        <p:sp>
          <p:nvSpPr>
            <p:cNvPr id="299" name="Google Shape;299;p61"/>
            <p:cNvSpPr txBox="1"/>
            <p:nvPr/>
          </p:nvSpPr>
          <p:spPr>
            <a:xfrm rot="-482792">
              <a:off x="2039281" y="105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endParaRPr sz="500"/>
            </a:p>
          </p:txBody>
        </p:sp>
        <p:sp>
          <p:nvSpPr>
            <p:cNvPr id="300" name="Google Shape;300;p61"/>
            <p:cNvSpPr txBox="1"/>
            <p:nvPr/>
          </p:nvSpPr>
          <p:spPr>
            <a:xfrm rot="-482792">
              <a:off x="115881" y="48528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4</a:t>
              </a:r>
              <a:endParaRPr sz="500"/>
            </a:p>
          </p:txBody>
        </p:sp>
        <p:sp>
          <p:nvSpPr>
            <p:cNvPr id="301" name="Google Shape;301;p61"/>
            <p:cNvSpPr txBox="1"/>
            <p:nvPr/>
          </p:nvSpPr>
          <p:spPr>
            <a:xfrm rot="-482792">
              <a:off x="1074481" y="3815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endParaRPr sz="500"/>
            </a:p>
          </p:txBody>
        </p:sp>
        <p:sp>
          <p:nvSpPr>
            <p:cNvPr id="302" name="Google Shape;302;p61"/>
            <p:cNvSpPr txBox="1"/>
            <p:nvPr/>
          </p:nvSpPr>
          <p:spPr>
            <a:xfrm rot="-482792">
              <a:off x="2009815" y="28512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 sz="500"/>
            </a:p>
          </p:txBody>
        </p:sp>
        <p:sp>
          <p:nvSpPr>
            <p:cNvPr id="303" name="Google Shape;303;p61"/>
            <p:cNvSpPr txBox="1"/>
            <p:nvPr/>
          </p:nvSpPr>
          <p:spPr>
            <a:xfrm rot="-482792">
              <a:off x="115881" y="76976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7</a:t>
              </a:r>
              <a:endParaRPr sz="500"/>
            </a:p>
          </p:txBody>
        </p:sp>
        <p:sp>
          <p:nvSpPr>
            <p:cNvPr id="304" name="Google Shape;304;p61"/>
            <p:cNvSpPr txBox="1"/>
            <p:nvPr/>
          </p:nvSpPr>
          <p:spPr>
            <a:xfrm rot="-482792">
              <a:off x="1074481" y="6660486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8</a:t>
              </a:r>
              <a:endParaRPr sz="500"/>
            </a:p>
          </p:txBody>
        </p:sp>
        <p:sp>
          <p:nvSpPr>
            <p:cNvPr id="305" name="Google Shape;305;p61"/>
            <p:cNvSpPr txBox="1"/>
            <p:nvPr/>
          </p:nvSpPr>
          <p:spPr>
            <a:xfrm rot="-482792">
              <a:off x="2009815" y="5696085"/>
              <a:ext cx="1628836" cy="17703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5818E"/>
                </a:buClr>
                <a:buFont typeface="Consolas"/>
                <a:buNone/>
              </a:pPr>
              <a:r>
                <a:rPr b="0" i="0" lang="en" sz="3200" u="none" cap="none" strike="noStrike">
                  <a:solidFill>
                    <a:srgbClr val="45818E"/>
                  </a:solidFill>
                  <a:latin typeface="Consolas"/>
                  <a:ea typeface="Consolas"/>
                  <a:cs typeface="Consolas"/>
                  <a:sym typeface="Consolas"/>
                </a:rPr>
                <a:t>9</a:t>
              </a:r>
              <a:endParaRPr sz="500"/>
            </a:p>
          </p:txBody>
        </p:sp>
      </p:grpSp>
      <p:pic>
        <p:nvPicPr>
          <p:cNvPr descr="Shape 775" id="306" name="Google Shape;306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09752" y="1280345"/>
            <a:ext cx="1795881" cy="3406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46009" y="2082998"/>
            <a:ext cx="251325" cy="22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6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8345" y="4515747"/>
            <a:ext cx="251325" cy="17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